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72" r:id="rId5"/>
    <p:sldId id="273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9" r:id="rId14"/>
    <p:sldId id="270" r:id="rId15"/>
    <p:sldId id="271" r:id="rId16"/>
    <p:sldId id="264" r:id="rId17"/>
    <p:sldId id="268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AEB6-AB51-473F-8E38-5C1834B5F68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E58D9-1518-4581-88FE-73CD9062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0"/>
            <a:ext cx="9144000" cy="3047999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lonna MT" pitchFamily="82" charset="0"/>
              </a:rPr>
              <a:t>UNITED NATIONS </a:t>
            </a:r>
            <a:r>
              <a:rPr lang="en-US" u="sng" dirty="0" smtClean="0">
                <a:latin typeface="Colonna MT" pitchFamily="82" charset="0"/>
              </a:rPr>
              <a:t>ORGANISATION</a:t>
            </a:r>
            <a:br>
              <a:rPr lang="en-US" u="sng" dirty="0" smtClean="0">
                <a:latin typeface="Colonna MT" pitchFamily="82" charset="0"/>
              </a:rPr>
            </a:br>
            <a:r>
              <a:rPr lang="en-US" dirty="0" smtClean="0">
                <a:latin typeface="Colonna MT" pitchFamily="82" charset="0"/>
              </a:rPr>
              <a:t/>
            </a:r>
            <a:br>
              <a:rPr lang="en-US" dirty="0" smtClean="0">
                <a:latin typeface="Colonna MT" pitchFamily="82" charset="0"/>
              </a:rPr>
            </a:br>
            <a:r>
              <a:rPr lang="en-US" sz="2800" dirty="0" smtClean="0">
                <a:latin typeface="Colonna MT" pitchFamily="82" charset="0"/>
              </a:rPr>
              <a:t>24</a:t>
            </a:r>
            <a:r>
              <a:rPr lang="en-US" sz="2800" baseline="30000" dirty="0" smtClean="0">
                <a:latin typeface="Colonna MT" pitchFamily="82" charset="0"/>
              </a:rPr>
              <a:t>TH</a:t>
            </a:r>
            <a:r>
              <a:rPr lang="en-US" sz="2800" dirty="0" smtClean="0">
                <a:latin typeface="Colonna MT" pitchFamily="82" charset="0"/>
              </a:rPr>
              <a:t> OCTOBER 1945 : FRANKLIN DELANO ROOSEVELT</a:t>
            </a:r>
            <a:br>
              <a:rPr lang="en-US" sz="2800" dirty="0" smtClean="0">
                <a:latin typeface="Colonna MT" pitchFamily="82" charset="0"/>
              </a:rPr>
            </a:br>
            <a:r>
              <a:rPr lang="en-US" sz="2800" dirty="0" smtClean="0">
                <a:latin typeface="Colonna MT" pitchFamily="82" charset="0"/>
              </a:rPr>
              <a:t>193 MEMBERS: 2015 : 70</a:t>
            </a:r>
            <a:r>
              <a:rPr lang="en-US" sz="2800" baseline="30000" dirty="0" smtClean="0">
                <a:latin typeface="Colonna MT" pitchFamily="82" charset="0"/>
              </a:rPr>
              <a:t>TH</a:t>
            </a:r>
            <a:r>
              <a:rPr lang="en-US" sz="2800" dirty="0" smtClean="0">
                <a:latin typeface="Colonna MT" pitchFamily="82" charset="0"/>
              </a:rPr>
              <a:t> ANNIVERSARY</a:t>
            </a:r>
            <a:endParaRPr lang="en-US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99707"/>
            <a:ext cx="8955932" cy="37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lonna MT" pitchFamily="82" charset="0"/>
              </a:rPr>
              <a:t>THE ECONOMIC AND SOCIAL COUNCIL</a:t>
            </a:r>
            <a:br>
              <a:rPr lang="en-US" dirty="0" smtClean="0">
                <a:latin typeface="Colonna MT" pitchFamily="82" charset="0"/>
              </a:rPr>
            </a:br>
            <a:endParaRPr lang="en-US" dirty="0">
              <a:latin typeface="Colonna MT" pitchFamily="8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1470025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ECONOMIC AND SOCIAL COUNCIL</a:t>
            </a:r>
            <a:endParaRPr lang="en-US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lonna MT" pitchFamily="82" charset="0"/>
              </a:rPr>
              <a:t>PRINCIPAL BODY FOR COORDINATION, POLICY REVIEW, POLICY DIALOGUE AND RECOMMENDATIONS ON ECONOMIC, SOCIAL AND ENVIRONMENTAL ISSUES, AS WELL AS IMPLEMENTATION OF INTERNATIONALLY AGREED DEVELOPMENT GOALS</a:t>
            </a:r>
          </a:p>
          <a:p>
            <a:r>
              <a:rPr lang="en-US" sz="3600" dirty="0" smtClean="0">
                <a:latin typeface="Colonna MT" pitchFamily="82" charset="0"/>
              </a:rPr>
              <a:t>54 MEMBERS, ELECTED BY THE GENERAL ASSEMBLY FOR OVERLAPPING THREE-YEAR TERM</a:t>
            </a:r>
            <a:endParaRPr lang="en-US" sz="3600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850" dirty="0" smtClean="0">
                <a:latin typeface="Colonna MT" pitchFamily="82" charset="0"/>
              </a:rPr>
              <a:t>THE INTERNATIONAL COURT OF JUSTICE</a:t>
            </a:r>
            <a:br>
              <a:rPr lang="en-US" sz="3850" dirty="0" smtClean="0">
                <a:latin typeface="Colonna MT" pitchFamily="82" charset="0"/>
              </a:rPr>
            </a:br>
            <a:endParaRPr lang="en-US" sz="3850" dirty="0">
              <a:latin typeface="Colonna MT" pitchFamily="8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77" y="838200"/>
            <a:ext cx="806842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4350" u="sng" dirty="0" smtClean="0">
                <a:latin typeface="Colonna MT" pitchFamily="82" charset="0"/>
              </a:rPr>
              <a:t>INTERNATIONAL COURT OF JUSTICE</a:t>
            </a:r>
            <a:endParaRPr lang="en-US" sz="4350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olonna MT" pitchFamily="82" charset="0"/>
              </a:rPr>
              <a:t>PEACE PALACE IN THE HAGUE (NETHERLANDS)</a:t>
            </a:r>
          </a:p>
          <a:p>
            <a:endParaRPr lang="en-US" sz="3600" dirty="0" smtClean="0">
              <a:latin typeface="Colonna MT" pitchFamily="82" charset="0"/>
            </a:endParaRPr>
          </a:p>
          <a:p>
            <a:r>
              <a:rPr lang="en-US" sz="3600" dirty="0" smtClean="0">
                <a:latin typeface="Colonna MT" pitchFamily="82" charset="0"/>
              </a:rPr>
              <a:t>TO SETTLE, IN ACCORDANCE WITH INTERNATIONAL LAW, LEGAL DISPUTES SUBMITTED TO IT BY STATES AND TO GIVE ADVISORY OPINIONS ON LEGAL QUESTIONS REFERRED TO IT BY AUTHORIZED UNITED NATIONS ORGANS AND SPECIALIZED AGENCIES</a:t>
            </a:r>
            <a:endParaRPr lang="en-US" sz="3600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lonna MT" pitchFamily="82" charset="0"/>
              </a:rPr>
              <a:t>THE SECRETARIAT</a:t>
            </a:r>
            <a:br>
              <a:rPr lang="en-US" dirty="0" smtClean="0">
                <a:latin typeface="Colonna MT" pitchFamily="82" charset="0"/>
              </a:rPr>
            </a:br>
            <a:endParaRPr lang="en-US" dirty="0"/>
          </a:p>
        </p:txBody>
      </p:sp>
      <p:pic>
        <p:nvPicPr>
          <p:cNvPr id="1026" name="Picture 2" descr="C:\Documents and Settings\staff\Desktop\United_Nations_Headquarters_in_New_York_City,_view_from_Roosevelt_Is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68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THE </a:t>
            </a:r>
            <a:r>
              <a:rPr lang="en-US" u="sng" dirty="0" smtClean="0">
                <a:latin typeface="Colonna MT" pitchFamily="82" charset="0"/>
              </a:rPr>
              <a:t>SECRETARIAT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lonna MT" pitchFamily="82" charset="0"/>
              </a:rPr>
              <a:t>SECRETARY GENERAL  : UN STAFF MEMBERS</a:t>
            </a:r>
          </a:p>
          <a:p>
            <a:endParaRPr lang="en-US" sz="3600" dirty="0" smtClean="0">
              <a:latin typeface="Colonna MT" pitchFamily="82" charset="0"/>
            </a:endParaRPr>
          </a:p>
          <a:p>
            <a:r>
              <a:rPr lang="en-US" sz="3600" dirty="0" smtClean="0">
                <a:latin typeface="Colonna MT" pitchFamily="82" charset="0"/>
              </a:rPr>
              <a:t>FIVE YEAR TERM</a:t>
            </a:r>
          </a:p>
          <a:p>
            <a:endParaRPr lang="en-US" sz="3600" dirty="0" smtClean="0">
              <a:latin typeface="Colonna MT" pitchFamily="82" charset="0"/>
            </a:endParaRPr>
          </a:p>
          <a:p>
            <a:r>
              <a:rPr lang="en-US" sz="3600" dirty="0" smtClean="0">
                <a:latin typeface="Colonna MT" pitchFamily="82" charset="0"/>
              </a:rPr>
              <a:t>CARRY OUT THE DAY-TO-DAY WORK OF THE UN AS MANDATED BY THE GENERAL ASSEMBLY AND THE ORGANIZATION'S OTHER PRINCIPAL ORGANS</a:t>
            </a:r>
            <a:endParaRPr lang="en-US" sz="3600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lonna MT" pitchFamily="82" charset="0"/>
              </a:rPr>
              <a:t>THE TRUSTEESHIP COUNCIL</a:t>
            </a:r>
            <a:endParaRPr lang="en-US" dirty="0"/>
          </a:p>
        </p:txBody>
      </p:sp>
      <p:pic>
        <p:nvPicPr>
          <p:cNvPr id="3" name="Picture 2" descr="C:\Documents and Settings\staff\Desktop\United_Nations_Trusteeship_Council_chamber_in_New_York_City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52484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TRUSTEESHIP COUNCIL</a:t>
            </a:r>
            <a:endParaRPr lang="en-US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lonna MT" pitchFamily="82" charset="0"/>
              </a:rPr>
              <a:t>11 TRUST TERRITORIES </a:t>
            </a:r>
          </a:p>
          <a:p>
            <a:endParaRPr lang="en-US" dirty="0" smtClean="0">
              <a:latin typeface="Colonna MT" pitchFamily="82" charset="0"/>
            </a:endParaRPr>
          </a:p>
          <a:p>
            <a:r>
              <a:rPr lang="en-US" dirty="0" smtClean="0">
                <a:latin typeface="Colonna MT" pitchFamily="82" charset="0"/>
              </a:rPr>
              <a:t>TO PREPARE THE TERRITORIES FOR SELF-GOVERNMENT AND INDEPENDENCE</a:t>
            </a:r>
          </a:p>
          <a:p>
            <a:endParaRPr lang="en-US" dirty="0" smtClean="0">
              <a:latin typeface="Colonna MT" pitchFamily="82" charset="0"/>
            </a:endParaRPr>
          </a:p>
          <a:p>
            <a:r>
              <a:rPr lang="en-US" dirty="0" smtClean="0">
                <a:latin typeface="Colonna MT" pitchFamily="82" charset="0"/>
              </a:rPr>
              <a:t>1994, ALL TRUST TERRITORIES HAD ATTAINED SELF-GOVERNMENT OR INDEPENDENCE</a:t>
            </a:r>
          </a:p>
          <a:p>
            <a:endParaRPr lang="en-US" dirty="0" smtClean="0">
              <a:latin typeface="Colonna MT" pitchFamily="82" charset="0"/>
            </a:endParaRPr>
          </a:p>
          <a:p>
            <a:r>
              <a:rPr lang="en-US" dirty="0" smtClean="0">
                <a:latin typeface="Colonna MT" pitchFamily="82" charset="0"/>
              </a:rPr>
              <a:t>SUSPENDED OPERATION ON 1 NOVEMBER 1994</a:t>
            </a:r>
            <a:endParaRPr lang="en-US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012" y="0"/>
            <a:ext cx="850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3490"/>
            <a:ext cx="7772400" cy="66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933"/>
            <a:ext cx="9144000" cy="648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4508"/>
            <a:ext cx="9144000" cy="514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taff\Desktop\united-nations-organization-everything-about-united-nation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taff\Desktop\p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795" y="0"/>
            <a:ext cx="47372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00600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u="sng" dirty="0" smtClean="0">
                <a:latin typeface="Colonna MT" pitchFamily="82" charset="0"/>
              </a:rPr>
              <a:t>THE OFFICIAL LANGUAGES OF UN</a:t>
            </a:r>
            <a:r>
              <a:rPr lang="en-US" b="0" dirty="0" smtClean="0">
                <a:latin typeface="Colonna MT" pitchFamily="82" charset="0"/>
              </a:rPr>
              <a:t/>
            </a:r>
            <a:br>
              <a:rPr lang="en-US" b="0" dirty="0" smtClean="0">
                <a:latin typeface="Colonna MT" pitchFamily="82" charset="0"/>
              </a:rPr>
            </a:br>
            <a:r>
              <a:rPr lang="en-US" b="0" dirty="0" smtClean="0">
                <a:latin typeface="Colonna MT" pitchFamily="82" charset="0"/>
              </a:rPr>
              <a:t>Arabic : Chinese : English : French : Russian : Spanish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8601"/>
            <a:ext cx="8991600" cy="4343399"/>
          </a:xfrm>
        </p:spPr>
        <p:txBody>
          <a:bodyPr>
            <a:normAutofit/>
          </a:bodyPr>
          <a:lstStyle/>
          <a:p>
            <a:pPr algn="ctr"/>
            <a:r>
              <a:rPr lang="en-US" sz="1700" u="sng" dirty="0" smtClean="0">
                <a:latin typeface="Colonna MT" pitchFamily="82" charset="0"/>
              </a:rPr>
              <a:t>THERE HAVE BEEN ONLY EIGHT SECRETARIES-GENERAL SINCE THE FOUNDING OF THE UN</a:t>
            </a:r>
          </a:p>
          <a:p>
            <a:pPr lvl="0" algn="ctr"/>
            <a:r>
              <a:rPr lang="en-US" sz="2400" dirty="0" smtClean="0">
                <a:latin typeface="Colonna MT" pitchFamily="82" charset="0"/>
              </a:rPr>
              <a:t>TRYGVE LIE (NORWAY), 1946-1952</a:t>
            </a:r>
          </a:p>
          <a:p>
            <a:pPr lvl="0" algn="ctr"/>
            <a:r>
              <a:rPr lang="en-US" sz="2400" dirty="0" smtClean="0">
                <a:latin typeface="Colonna MT" pitchFamily="82" charset="0"/>
              </a:rPr>
              <a:t>DAG HAMMARSKJÖLD (SWEDEN), 1953-1961</a:t>
            </a:r>
          </a:p>
          <a:p>
            <a:pPr lvl="0" algn="ctr"/>
            <a:r>
              <a:rPr lang="en-US" sz="2400" dirty="0" smtClean="0">
                <a:latin typeface="Colonna MT" pitchFamily="82" charset="0"/>
              </a:rPr>
              <a:t>U THANT (BURMA, NOW MYANMAR), 1961-1971</a:t>
            </a:r>
          </a:p>
          <a:p>
            <a:pPr lvl="0" algn="ctr"/>
            <a:r>
              <a:rPr lang="en-US" sz="2400" dirty="0" smtClean="0">
                <a:latin typeface="Colonna MT" pitchFamily="82" charset="0"/>
              </a:rPr>
              <a:t>KURT WALDHEIM (AUSTRIA), 1972-1981</a:t>
            </a:r>
          </a:p>
          <a:p>
            <a:pPr lvl="0" algn="ctr"/>
            <a:r>
              <a:rPr lang="en-US" sz="2400" dirty="0" smtClean="0">
                <a:latin typeface="Colonna MT" pitchFamily="82" charset="0"/>
              </a:rPr>
              <a:t>JAVIER PÉREZ DE CUÉLLAR (PERU), 1982-1991</a:t>
            </a:r>
          </a:p>
          <a:p>
            <a:pPr lvl="0" algn="ctr"/>
            <a:r>
              <a:rPr lang="en-US" sz="2400" dirty="0" smtClean="0">
                <a:latin typeface="Colonna MT" pitchFamily="82" charset="0"/>
              </a:rPr>
              <a:t>BOUTROS </a:t>
            </a:r>
            <a:r>
              <a:rPr lang="en-US" sz="2400" dirty="0" err="1" smtClean="0">
                <a:latin typeface="Colonna MT" pitchFamily="82" charset="0"/>
              </a:rPr>
              <a:t>BOUTROS</a:t>
            </a:r>
            <a:r>
              <a:rPr lang="en-US" sz="2400" dirty="0" smtClean="0">
                <a:latin typeface="Colonna MT" pitchFamily="82" charset="0"/>
              </a:rPr>
              <a:t>-GHALI (EGYPT), 1992-1996</a:t>
            </a:r>
          </a:p>
          <a:p>
            <a:pPr lvl="0" algn="ctr"/>
            <a:r>
              <a:rPr lang="en-US" sz="2400" dirty="0" smtClean="0">
                <a:latin typeface="Colonna MT" pitchFamily="82" charset="0"/>
              </a:rPr>
              <a:t>KOFI ANNAN (GHANA), 1997-2006</a:t>
            </a:r>
          </a:p>
          <a:p>
            <a:pPr lvl="0" algn="ctr"/>
            <a:r>
              <a:rPr lang="en-US" sz="2400" dirty="0" smtClean="0">
                <a:latin typeface="Colonna MT" pitchFamily="82" charset="0"/>
              </a:rPr>
              <a:t>BAN KI-MOON (REPUBLIC OF KOREA), SINCE 2007.</a:t>
            </a:r>
            <a:endParaRPr lang="en-US" sz="2400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taff\Desktop\wide-view-un-general-assembly-hall47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8120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latin typeface="Colonna MT" pitchFamily="82" charset="0"/>
              </a:rPr>
              <a:t>PRINCIPAL ORGANS</a:t>
            </a:r>
            <a:endParaRPr lang="en-US" sz="5400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olonna MT" pitchFamily="82" charset="0"/>
              </a:rPr>
              <a:t>THE GENERAL ASSEMBLY</a:t>
            </a:r>
          </a:p>
          <a:p>
            <a:r>
              <a:rPr lang="en-US" sz="3800" dirty="0" smtClean="0">
                <a:latin typeface="Colonna MT" pitchFamily="82" charset="0"/>
              </a:rPr>
              <a:t>THE SECURITY COUNCIL</a:t>
            </a:r>
          </a:p>
          <a:p>
            <a:r>
              <a:rPr lang="en-US" sz="3800" dirty="0" smtClean="0">
                <a:latin typeface="Colonna MT" pitchFamily="82" charset="0"/>
              </a:rPr>
              <a:t>THE ECONOMIC AND SOCIAL COUNCIL</a:t>
            </a:r>
          </a:p>
          <a:p>
            <a:r>
              <a:rPr lang="en-US" sz="3800" dirty="0" smtClean="0">
                <a:latin typeface="Colonna MT" pitchFamily="82" charset="0"/>
              </a:rPr>
              <a:t>THE INTERNATIONAL COURT OF JUSTICE</a:t>
            </a:r>
          </a:p>
          <a:p>
            <a:r>
              <a:rPr lang="en-US" sz="3800" dirty="0" smtClean="0">
                <a:latin typeface="Colonna MT" pitchFamily="82" charset="0"/>
              </a:rPr>
              <a:t>THE SECRETARIAT</a:t>
            </a:r>
          </a:p>
          <a:p>
            <a:r>
              <a:rPr lang="en-US" sz="3800" dirty="0" smtClean="0">
                <a:latin typeface="Colonna MT" pitchFamily="82" charset="0"/>
              </a:rPr>
              <a:t>THE TRUSTEESHIP COUNCIL</a:t>
            </a:r>
          </a:p>
          <a:p>
            <a:endParaRPr lang="en-US" sz="3800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588" y="0"/>
            <a:ext cx="9194588" cy="690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3902"/>
            <a:ext cx="9144000" cy="556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lonna MT" pitchFamily="82" charset="0"/>
              </a:rPr>
              <a:t>THE GENERAL ASSEMBLY</a:t>
            </a:r>
            <a:br>
              <a:rPr lang="en-US" dirty="0" smtClean="0">
                <a:latin typeface="Colonna MT" pitchFamily="82" charset="0"/>
              </a:rPr>
            </a:br>
            <a:endParaRPr lang="en-US" dirty="0">
              <a:latin typeface="Colonna MT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799"/>
            <a:ext cx="9144000" cy="566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95399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GENERAL ASSEMBLY</a:t>
            </a:r>
            <a:endParaRPr lang="en-US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562600"/>
          </a:xfrm>
        </p:spPr>
        <p:txBody>
          <a:bodyPr>
            <a:normAutofit lnSpcReduction="10000"/>
          </a:bodyPr>
          <a:lstStyle/>
          <a:p>
            <a:endParaRPr lang="en-US" sz="3600" dirty="0" smtClean="0">
              <a:latin typeface="Colonna MT" pitchFamily="82" charset="0"/>
            </a:endParaRPr>
          </a:p>
          <a:p>
            <a:r>
              <a:rPr lang="en-US" sz="3600" dirty="0" smtClean="0">
                <a:latin typeface="Colonna MT" pitchFamily="82" charset="0"/>
              </a:rPr>
              <a:t>DELIBERATIVE, POLICYMAKING AND REPRESENTATIVE ORGAN </a:t>
            </a:r>
          </a:p>
          <a:p>
            <a:r>
              <a:rPr lang="en-US" sz="3600" dirty="0" smtClean="0">
                <a:latin typeface="Colonna MT" pitchFamily="82" charset="0"/>
              </a:rPr>
              <a:t>UNIVERSAL REPRESENTATION: 193</a:t>
            </a:r>
          </a:p>
          <a:p>
            <a:endParaRPr lang="en-US" sz="3600" dirty="0" smtClean="0">
              <a:latin typeface="Colonna MT" pitchFamily="82" charset="0"/>
            </a:endParaRPr>
          </a:p>
          <a:p>
            <a:r>
              <a:rPr lang="en-US" sz="3600" dirty="0" smtClean="0">
                <a:latin typeface="Colonna MT" pitchFamily="82" charset="0"/>
              </a:rPr>
              <a:t>SEPTEMBER EVERY YEAR</a:t>
            </a:r>
          </a:p>
          <a:p>
            <a:endParaRPr lang="en-US" sz="3600" dirty="0" smtClean="0">
              <a:latin typeface="Colonna MT" pitchFamily="82" charset="0"/>
            </a:endParaRPr>
          </a:p>
          <a:p>
            <a:r>
              <a:rPr lang="en-US" sz="3600" dirty="0" smtClean="0">
                <a:latin typeface="Colonna MT" pitchFamily="82" charset="0"/>
              </a:rPr>
              <a:t>PEACE AND SECURITY, ADMISSION OF NEW MEMBERS AND BUDGETARY MATTERS</a:t>
            </a:r>
            <a:endParaRPr lang="en-US" sz="3600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lonna MT" pitchFamily="82" charset="0"/>
              </a:rPr>
              <a:t>THE SECURITY COUNCIL</a:t>
            </a:r>
            <a:br>
              <a:rPr lang="en-US" dirty="0" smtClean="0">
                <a:latin typeface="Colonna MT" pitchFamily="82" charset="0"/>
              </a:rPr>
            </a:br>
            <a:endParaRPr lang="en-US" dirty="0">
              <a:latin typeface="Colonna MT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838200"/>
            <a:ext cx="78994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71599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SECURITY COUNCIL</a:t>
            </a:r>
            <a:endParaRPr lang="en-US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endParaRPr lang="en-US" sz="3600" dirty="0" smtClean="0">
              <a:latin typeface="Colonna MT" pitchFamily="82" charset="0"/>
            </a:endParaRPr>
          </a:p>
          <a:p>
            <a:r>
              <a:rPr lang="en-US" sz="3600" dirty="0" smtClean="0">
                <a:latin typeface="Colonna MT" pitchFamily="82" charset="0"/>
              </a:rPr>
              <a:t>MAINTENANCE OF INTERNATIONAL PEACE AND SECURITY</a:t>
            </a:r>
          </a:p>
          <a:p>
            <a:endParaRPr lang="en-US" sz="3600" dirty="0" smtClean="0">
              <a:latin typeface="Colonna MT" pitchFamily="82" charset="0"/>
            </a:endParaRPr>
          </a:p>
          <a:p>
            <a:r>
              <a:rPr lang="en-US" sz="3600" dirty="0" smtClean="0">
                <a:latin typeface="Colonna MT" pitchFamily="82" charset="0"/>
              </a:rPr>
              <a:t>15 MEMBERS : 5+10</a:t>
            </a:r>
          </a:p>
          <a:p>
            <a:r>
              <a:rPr lang="en-US" sz="3600" dirty="0" smtClean="0">
                <a:latin typeface="Colonna MT" pitchFamily="82" charset="0"/>
              </a:rPr>
              <a:t>CHINA, FRANCE, RUSSIA, THE UNITED KINGDOM, AND THE UNITED STATES (BIG 5)</a:t>
            </a:r>
          </a:p>
          <a:p>
            <a:endParaRPr lang="en-US" sz="3600" dirty="0" smtClean="0">
              <a:latin typeface="Colonna MT" pitchFamily="82" charset="0"/>
            </a:endParaRPr>
          </a:p>
          <a:p>
            <a:r>
              <a:rPr lang="en-US" sz="3600" dirty="0" smtClean="0">
                <a:latin typeface="Colonna MT" pitchFamily="82" charset="0"/>
              </a:rPr>
              <a:t>DISPUTE: PARTIES: PEACE: SETTLEMENT</a:t>
            </a:r>
            <a:endParaRPr lang="en-US" sz="3600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336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UNITED NATIONS ORGANISATION  24TH OCTOBER 1945 : FRANKLIN DELANO ROOSEVELT 193 MEMBERS: 2015 : 70TH ANNIVERSARY</vt:lpstr>
      <vt:lpstr>Slide 2</vt:lpstr>
      <vt:lpstr>PRINCIPAL ORGANS</vt:lpstr>
      <vt:lpstr>Slide 4</vt:lpstr>
      <vt:lpstr>Slide 5</vt:lpstr>
      <vt:lpstr>THE GENERAL ASSEMBLY </vt:lpstr>
      <vt:lpstr>GENERAL ASSEMBLY</vt:lpstr>
      <vt:lpstr>THE SECURITY COUNCIL </vt:lpstr>
      <vt:lpstr>SECURITY COUNCIL</vt:lpstr>
      <vt:lpstr>THE ECONOMIC AND SOCIAL COUNCIL </vt:lpstr>
      <vt:lpstr>ECONOMIC AND SOCIAL COUNCIL</vt:lpstr>
      <vt:lpstr>THE INTERNATIONAL COURT OF JUSTICE </vt:lpstr>
      <vt:lpstr>INTERNATIONAL COURT OF JUSTICE</vt:lpstr>
      <vt:lpstr>THE SECRETARIAT </vt:lpstr>
      <vt:lpstr>THE SECRETARIAT</vt:lpstr>
      <vt:lpstr>THE TRUSTEESHIP COUNCIL</vt:lpstr>
      <vt:lpstr>TRUSTEESHIP COUNCIL</vt:lpstr>
      <vt:lpstr>Slide 18</vt:lpstr>
      <vt:lpstr>Slide 19</vt:lpstr>
      <vt:lpstr>Slide 20</vt:lpstr>
      <vt:lpstr>Slide 21</vt:lpstr>
      <vt:lpstr>Slide 22</vt:lpstr>
      <vt:lpstr>Slide 23</vt:lpstr>
      <vt:lpstr>THE OFFICIAL LANGUAGES OF UN Arabic : Chinese : English : French : Russian : Spanish 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NATIONS ORGANISATION</dc:title>
  <dc:creator>staff</dc:creator>
  <cp:lastModifiedBy>staff</cp:lastModifiedBy>
  <cp:revision>47</cp:revision>
  <dcterms:created xsi:type="dcterms:W3CDTF">2015-10-05T11:00:55Z</dcterms:created>
  <dcterms:modified xsi:type="dcterms:W3CDTF">2015-10-07T10:11:23Z</dcterms:modified>
</cp:coreProperties>
</file>